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82" r:id="rId4"/>
    <p:sldId id="290" r:id="rId5"/>
    <p:sldId id="299" r:id="rId6"/>
    <p:sldId id="278" r:id="rId7"/>
    <p:sldId id="292" r:id="rId8"/>
    <p:sldId id="293" r:id="rId9"/>
    <p:sldId id="300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gellel" initials="a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D5D1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28" autoAdjust="0"/>
    <p:restoredTop sz="94660"/>
  </p:normalViewPr>
  <p:slideViewPr>
    <p:cSldViewPr snapToGrid="0">
      <p:cViewPr varScale="1">
        <p:scale>
          <a:sx n="60" d="100"/>
          <a:sy n="60" d="100"/>
        </p:scale>
        <p:origin x="56" y="12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211036-AAF5-4ACB-B409-9EFEA16179BC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B46DBD-D5AC-41CB-8944-ECCECA211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740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81395-A1C8-4E2E-9CBC-D7F1E27462E0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9F673-A054-4F18-9958-594EF88586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06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7B016-1A9D-4E85-9E99-9FB87FE47637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79EE-C2B2-44E7-81EB-94F82745B2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20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5D6D4-6697-47F0-AB71-C003DF2858A5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BEB2D-D3B8-4628-AD09-E1CFB0283F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5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6CA2-91C7-45EE-A05D-52FE8D2C902E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286D-D88A-47AE-9CAF-A935688F1E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5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DB630-2533-476E-ADF1-4C2C7CF3B843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5A3B3-CD60-4694-B4F7-3FBCC2FFD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6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BC840-E832-4CAC-847C-801029B47678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3572-34B1-48EF-8B87-F662EB6515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1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5EC43-D05D-4E0A-89A7-B7931D3B5DD8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D6B86-A2BA-4370-8FB6-C364AEFD13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148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0F052-ABC8-43FD-9878-E1469653E773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03AB-C46E-4A39-B0AC-0DEC95A11C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07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8C6F-2E63-4C0C-AE80-6C2C7961DCB6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4A680-B17A-4878-B17E-F997539AD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50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0AD66-7C13-4A08-8744-EDE73F949EFC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A2AAD-F7CC-433E-88D0-E2E444D88A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1135-0BE6-4172-809B-9DAA12BF8540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2DDBA-0F2A-4731-9A97-BDFA9D81E9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7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F542D8-319F-4BA1-8B4F-088DCBD662E6}" type="datetimeFigureOut">
              <a:rPr lang="en-GB"/>
              <a:pPr>
                <a:defRPr/>
              </a:pPr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7BB801-290E-4B2C-B925-284D5D0E08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sagepub.com/doi/pdf/10.1177/1476718X24123167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circular object with black text&#10;&#10;Description automatically generated">
            <a:extLst>
              <a:ext uri="{FF2B5EF4-FFF2-40B4-BE49-F238E27FC236}">
                <a16:creationId xmlns:a16="http://schemas.microsoft.com/office/drawing/2014/main" id="{DA81B666-B23F-0059-2081-588E528B7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29" y="-134860"/>
            <a:ext cx="4838941" cy="69928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817100" y="6578600"/>
            <a:ext cx="2282825" cy="241300"/>
          </a:xfrm>
        </p:spPr>
        <p:txBody>
          <a:bodyPr/>
          <a:lstStyle/>
          <a:p>
            <a:pPr eaLnBrk="1" hangingPunct="1">
              <a:defRPr/>
            </a:pPr>
            <a:r>
              <a:rPr lang="mt-MT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Symbol Literacy Project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2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163" y="987425"/>
            <a:ext cx="3424237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3"/>
          <p:cNvSpPr txBox="1">
            <a:spLocks noChangeArrowheads="1"/>
          </p:cNvSpPr>
          <p:nvPr/>
        </p:nvSpPr>
        <p:spPr bwMode="auto">
          <a:xfrm>
            <a:off x="9545638" y="2349500"/>
            <a:ext cx="73945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2295" name="Rectangle 2"/>
          <p:cNvSpPr>
            <a:spLocks noChangeArrowheads="1"/>
          </p:cNvSpPr>
          <p:nvPr/>
        </p:nvSpPr>
        <p:spPr bwMode="auto">
          <a:xfrm>
            <a:off x="4411663" y="1783903"/>
            <a:ext cx="715486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17</a:t>
            </a:r>
            <a:r>
              <a:rPr lang="en-GB" altLang="en-US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century piece of art</a:t>
            </a:r>
            <a:r>
              <a:rPr lang="mt-MT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painted in the tradition of the Flemish school depicting St Michael </a:t>
            </a:r>
            <a:r>
              <a:rPr lang="mt-MT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GB" alt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rchangel</a:t>
            </a: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defeating two devils. </a:t>
            </a:r>
            <a:endParaRPr lang="mt-MT" alt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Even though it’s is a comparatively small painting (</a:t>
            </a:r>
            <a:r>
              <a:rPr lang="mt-MT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24cm x 34cm</a:t>
            </a:r>
            <a:r>
              <a:rPr lang="en-GB" alt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it is full of vibrant colours, movement and vitality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2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713" y="5937250"/>
            <a:ext cx="6381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817100" y="6578600"/>
            <a:ext cx="2282825" cy="241300"/>
          </a:xfrm>
        </p:spPr>
        <p:txBody>
          <a:bodyPr/>
          <a:lstStyle/>
          <a:p>
            <a:pPr eaLnBrk="1" hangingPunct="1">
              <a:defRPr/>
            </a:pPr>
            <a:r>
              <a:rPr lang="mt-MT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Symbol Literacy Project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3770313" y="838200"/>
            <a:ext cx="842168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Archangel Saint Michael, is honoured in Christian, Jewish and Muslim traditions. According to legend, after the creation, Lucifer, the "light-bearer", rebelled against God.  Because of his envy, pride, and desire to sit upon God's throne, Lucifer did not want  to serve God.  He took a third of the angels into revolt with him.  Michael, however, was loyal to God, and declared he would serve God, for "who is like God?" (in Hebrew: "Mikha’el"). With the other two-thirds of the angels he defeated Lucifer and cast him and his supporters out of heaven.  Lucifer now became called Satan ("adversary") and those angels who supported him became devils.  </a:t>
            </a:r>
          </a:p>
        </p:txBody>
      </p:sp>
      <p:pic>
        <p:nvPicPr>
          <p:cNvPr id="14342" name="Picture 2" descr="https://upload.wikimedia.org/wikipedia/commons/7/78/GIORDANO,_Luca_fallen_ange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977900"/>
            <a:ext cx="334645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713" y="5937250"/>
            <a:ext cx="6381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817100" y="6578600"/>
            <a:ext cx="2282825" cy="241300"/>
          </a:xfrm>
        </p:spPr>
        <p:txBody>
          <a:bodyPr/>
          <a:lstStyle/>
          <a:p>
            <a:pPr eaLnBrk="1" hangingPunct="1">
              <a:defRPr/>
            </a:pPr>
            <a:r>
              <a:rPr lang="mt-MT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Symbol Literacy Project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90563"/>
            <a:ext cx="3962400" cy="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80963"/>
            <a:ext cx="44751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9738" y="858088"/>
            <a:ext cx="4040187" cy="303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512" y="858088"/>
            <a:ext cx="4005448" cy="300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934" y="810305"/>
            <a:ext cx="31337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7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713" y="5937250"/>
            <a:ext cx="6381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6259C9-1C01-21F5-7F5C-FA436BD5CE34}"/>
              </a:ext>
            </a:extLst>
          </p:cNvPr>
          <p:cNvSpPr txBox="1"/>
          <p:nvPr/>
        </p:nvSpPr>
        <p:spPr>
          <a:xfrm>
            <a:off x="498764" y="4197927"/>
            <a:ext cx="24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Learning to observe</a:t>
            </a:r>
            <a:endParaRPr lang="LID4096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0CDBBF-A1D4-A6F6-832B-4F04CA63C764}"/>
              </a:ext>
            </a:extLst>
          </p:cNvPr>
          <p:cNvSpPr txBox="1"/>
          <p:nvPr/>
        </p:nvSpPr>
        <p:spPr>
          <a:xfrm>
            <a:off x="4520109" y="4201683"/>
            <a:ext cx="24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Listening to the story</a:t>
            </a:r>
            <a:endParaRPr lang="LID4096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DD065-FF04-C6D7-2C1D-1856A6C9E742}"/>
              </a:ext>
            </a:extLst>
          </p:cNvPr>
          <p:cNvSpPr txBox="1"/>
          <p:nvPr/>
        </p:nvSpPr>
        <p:spPr>
          <a:xfrm>
            <a:off x="8853704" y="4197927"/>
            <a:ext cx="245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Role-play</a:t>
            </a:r>
            <a:endParaRPr lang="LID4096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7EAB8-CA76-F875-C937-24A8D6E70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5E86370E-8597-F63E-3AC9-9AC459C7F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7100" y="6578600"/>
            <a:ext cx="2282825" cy="241300"/>
          </a:xfrm>
        </p:spPr>
        <p:txBody>
          <a:bodyPr/>
          <a:lstStyle/>
          <a:p>
            <a:pPr eaLnBrk="1" hangingPunct="1">
              <a:defRPr/>
            </a:pPr>
            <a:r>
              <a:rPr lang="mt-MT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Symbol Literacy Project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1A2F23-7587-E40A-88EB-B33BFA4D42A0}"/>
              </a:ext>
            </a:extLst>
          </p:cNvPr>
          <p:cNvCxnSpPr/>
          <p:nvPr/>
        </p:nvCxnSpPr>
        <p:spPr>
          <a:xfrm>
            <a:off x="0" y="690563"/>
            <a:ext cx="3962400" cy="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5C91A85-BC53-8078-C174-895E1867D4B1}"/>
              </a:ext>
            </a:extLst>
          </p:cNvPr>
          <p:cNvSpPr txBox="1"/>
          <p:nvPr/>
        </p:nvSpPr>
        <p:spPr>
          <a:xfrm>
            <a:off x="0" y="80963"/>
            <a:ext cx="447516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Activity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C2FAC4-9F32-D165-CBF2-48EECF156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2801" y="932119"/>
            <a:ext cx="4228908" cy="563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77" name="Picture 30">
            <a:extLst>
              <a:ext uri="{FF2B5EF4-FFF2-40B4-BE49-F238E27FC236}">
                <a16:creationId xmlns:a16="http://schemas.microsoft.com/office/drawing/2014/main" id="{D88B69E4-3C7C-6BA9-1105-6FC8245D3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713" y="5937250"/>
            <a:ext cx="6381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00FB45-CAC4-476D-9237-A54446C3DC67}"/>
              </a:ext>
            </a:extLst>
          </p:cNvPr>
          <p:cNvSpPr txBox="1"/>
          <p:nvPr/>
        </p:nvSpPr>
        <p:spPr>
          <a:xfrm>
            <a:off x="6325985" y="3059668"/>
            <a:ext cx="4081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Allowing time for processing through drawing and story development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265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817100" y="6578600"/>
            <a:ext cx="2282825" cy="241300"/>
          </a:xfrm>
        </p:spPr>
        <p:txBody>
          <a:bodyPr/>
          <a:lstStyle/>
          <a:p>
            <a:pPr eaLnBrk="1" hangingPunct="1">
              <a:defRPr/>
            </a:pPr>
            <a:r>
              <a:rPr lang="mt-MT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Symbol Literacy Project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253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0950" y="709246"/>
            <a:ext cx="163353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725" y="1752233"/>
            <a:ext cx="18557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713" y="709246"/>
            <a:ext cx="208121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1217246"/>
            <a:ext cx="12319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5213" y="1260108"/>
            <a:ext cx="17907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1736725" y="4579060"/>
            <a:ext cx="8604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Four main ways how children depicted the </a:t>
            </a:r>
            <a:r>
              <a:rPr lang="mt-MT" alt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bad guy</a:t>
            </a:r>
            <a:r>
              <a:rPr lang="mt-MT" alt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40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713" y="5937250"/>
            <a:ext cx="6381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817100" y="6578600"/>
            <a:ext cx="2282825" cy="241300"/>
          </a:xfrm>
        </p:spPr>
        <p:txBody>
          <a:bodyPr/>
          <a:lstStyle/>
          <a:p>
            <a:pPr eaLnBrk="1" hangingPunct="1">
              <a:defRPr/>
            </a:pPr>
            <a:r>
              <a:rPr lang="mt-MT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Symbol Literacy Project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713" y="5937250"/>
            <a:ext cx="6381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075" y="1479550"/>
            <a:ext cx="3198813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488" y="1487488"/>
            <a:ext cx="30670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8"/>
          <p:cNvSpPr txBox="1">
            <a:spLocks noChangeArrowheads="1"/>
          </p:cNvSpPr>
          <p:nvPr/>
        </p:nvSpPr>
        <p:spPr bwMode="auto">
          <a:xfrm>
            <a:off x="1849438" y="5730875"/>
            <a:ext cx="1552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t-MT" altLang="en-US" sz="1800"/>
              <a:t>5 yr old Boy</a:t>
            </a:r>
            <a:endParaRPr lang="en-GB" altLang="en-US" sz="1800"/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8916988" y="5730875"/>
            <a:ext cx="1550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mt-MT" altLang="en-US" sz="1800"/>
              <a:t>5 yr old Girl</a:t>
            </a:r>
            <a:endParaRPr lang="en-GB" altLang="en-US" sz="180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10063" y="1536700"/>
            <a:ext cx="3586162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mt-MT" altLang="en-US" sz="2400">
                <a:latin typeface="Arial" panose="020B0604020202020204" pitchFamily="34" charset="0"/>
                <a:cs typeface="Arial" panose="020B0604020202020204" pitchFamily="34" charset="0"/>
              </a:rPr>
              <a:t>The concept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mt-MT" altLang="en-US" sz="2400">
                <a:latin typeface="Arial" panose="020B0604020202020204" pitchFamily="34" charset="0"/>
                <a:cs typeface="Arial" panose="020B0604020202020204" pitchFamily="34" charset="0"/>
              </a:rPr>
              <a:t> of protection </a:t>
            </a: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+ fighting to defend the weak are particularly evident in these two exemplars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The girl takes it a step further by identifying herself as the good angel ‘soldier’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9817100" y="6578600"/>
            <a:ext cx="2282825" cy="241300"/>
          </a:xfrm>
        </p:spPr>
        <p:txBody>
          <a:bodyPr/>
          <a:lstStyle/>
          <a:p>
            <a:pPr eaLnBrk="1" hangingPunct="1">
              <a:defRPr/>
            </a:pPr>
            <a:r>
              <a:rPr lang="mt-MT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Symbol Literacy Project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560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713" y="5937250"/>
            <a:ext cx="6381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50" y="607907"/>
            <a:ext cx="26638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2425" y="607907"/>
            <a:ext cx="271462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300" y="915882"/>
            <a:ext cx="41179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75164" y="4442057"/>
            <a:ext cx="92891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Children’s ability to t</a:t>
            </a:r>
            <a:r>
              <a:rPr lang="mt-MT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ransfer </a:t>
            </a:r>
            <a:r>
              <a:rPr lang="en-GB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same concepts </a:t>
            </a:r>
            <a:r>
              <a:rPr lang="mt-MT" alt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different situation by using different characters</a:t>
            </a:r>
            <a:endParaRPr lang="en-GB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49E1B-F056-F902-5252-2B3F28371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6C4329B-AF2D-39CB-14B4-A6C931CFE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17100" y="6578600"/>
            <a:ext cx="2282825" cy="241300"/>
          </a:xfrm>
        </p:spPr>
        <p:txBody>
          <a:bodyPr/>
          <a:lstStyle/>
          <a:p>
            <a:pPr eaLnBrk="1" hangingPunct="1">
              <a:defRPr/>
            </a:pPr>
            <a:r>
              <a:rPr lang="mt-MT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Symbol Literacy Project</a:t>
            </a:r>
            <a:endParaRPr lang="en-GB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5605" name="Picture 8">
            <a:extLst>
              <a:ext uri="{FF2B5EF4-FFF2-40B4-BE49-F238E27FC236}">
                <a16:creationId xmlns:a16="http://schemas.microsoft.com/office/drawing/2014/main" id="{4AA7B86A-CAEB-1AB7-23FA-A2E40DF63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53713" y="5937250"/>
            <a:ext cx="63817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071299-37B0-6120-45E5-B7664086AEC7}"/>
              </a:ext>
            </a:extLst>
          </p:cNvPr>
          <p:cNvSpPr txBox="1"/>
          <p:nvPr/>
        </p:nvSpPr>
        <p:spPr>
          <a:xfrm>
            <a:off x="581891" y="1047404"/>
            <a:ext cx="10889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n-lt"/>
              </a:rPr>
              <a:t>For further reading</a:t>
            </a: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endParaRPr lang="en-GB" dirty="0">
              <a:latin typeface="+mn-lt"/>
            </a:endParaRPr>
          </a:p>
          <a:p>
            <a:pPr marL="806450" indent="-806450"/>
            <a:r>
              <a:rPr lang="en-GB" sz="2400" b="0" i="0" dirty="0">
                <a:solidFill>
                  <a:srgbClr val="222222"/>
                </a:solidFill>
                <a:effectLst/>
                <a:latin typeface="+mn-lt"/>
              </a:rPr>
              <a:t>Gellel, A. M., </a:t>
            </a:r>
            <a:r>
              <a:rPr lang="en-GB" sz="2400" b="0" i="0" dirty="0" err="1">
                <a:solidFill>
                  <a:srgbClr val="222222"/>
                </a:solidFill>
                <a:effectLst/>
                <a:latin typeface="+mn-lt"/>
              </a:rPr>
              <a:t>Deguara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+mn-lt"/>
              </a:rPr>
              <a:t>, J., &amp; Formosa, J. (2024). 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+mn-lt"/>
                <a:hlinkClick r:id="rId3"/>
              </a:rPr>
              <a:t>Supporting young children’s metaphorical engagement through a Symbol Literacy Approach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+mn-lt"/>
              </a:rPr>
              <a:t>. </a:t>
            </a:r>
            <a:r>
              <a:rPr lang="en-GB" sz="2400" b="0" i="1" dirty="0">
                <a:solidFill>
                  <a:srgbClr val="222222"/>
                </a:solidFill>
                <a:effectLst/>
                <a:latin typeface="+mn-lt"/>
              </a:rPr>
              <a:t>Journal of Early Childhood Research</a:t>
            </a:r>
            <a:r>
              <a:rPr lang="en-GB" sz="2400" b="0" i="0" dirty="0">
                <a:solidFill>
                  <a:srgbClr val="222222"/>
                </a:solidFill>
                <a:effectLst/>
                <a:latin typeface="+mn-lt"/>
              </a:rPr>
              <a:t>, 1476718X241231671.</a:t>
            </a:r>
            <a:endParaRPr lang="LID4096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5559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10424</TotalTime>
  <Words>336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Symbol Literacy Project</vt:lpstr>
      <vt:lpstr>Symbol Literacy Project</vt:lpstr>
      <vt:lpstr>Symbol Literacy Project</vt:lpstr>
      <vt:lpstr>Symbol Literacy Project</vt:lpstr>
      <vt:lpstr>Symbol Literacy Project</vt:lpstr>
      <vt:lpstr>Symbol Literacy Project</vt:lpstr>
      <vt:lpstr>Symbol Literacy Project</vt:lpstr>
      <vt:lpstr>Symbol Literacy Project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Adrian Gellel</dc:creator>
  <cp:lastModifiedBy>kmyust</cp:lastModifiedBy>
  <cp:revision>113</cp:revision>
  <dcterms:created xsi:type="dcterms:W3CDTF">2016-01-14T07:26:40Z</dcterms:created>
  <dcterms:modified xsi:type="dcterms:W3CDTF">2024-03-07T01:01:01Z</dcterms:modified>
</cp:coreProperties>
</file>